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  <p:sldMasterId id="2147483656" r:id="rId2"/>
    <p:sldMasterId id="2147483657" r:id="rId3"/>
    <p:sldMasterId id="2147483658" r:id="rId4"/>
  </p:sldMasterIdLst>
  <p:notesMasterIdLst>
    <p:notesMasterId r:id="rId10"/>
  </p:notesMasterIdLst>
  <p:sldIdLst>
    <p:sldId id="256" r:id="rId5"/>
    <p:sldId id="3513" r:id="rId6"/>
    <p:sldId id="3505" r:id="rId7"/>
    <p:sldId id="3509" r:id="rId8"/>
    <p:sldId id="288" r:id="rId9"/>
  </p:sldIdLst>
  <p:sldSz cx="12190413" cy="6858000"/>
  <p:notesSz cx="9866313" cy="142954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6" userDrawn="1">
          <p15:clr>
            <a:srgbClr val="A4A3A4"/>
          </p15:clr>
        </p15:guide>
        <p15:guide id="2" pos="4905" userDrawn="1">
          <p15:clr>
            <a:srgbClr val="A4A3A4"/>
          </p15:clr>
        </p15:guide>
        <p15:guide id="3" orient="horz" pos="935" userDrawn="1">
          <p15:clr>
            <a:srgbClr val="A4A3A4"/>
          </p15:clr>
        </p15:guide>
        <p15:guide id="4" pos="982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5083"/>
    <a:srgbClr val="F05A27"/>
    <a:srgbClr val="F15A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118" autoAdjust="0"/>
    <p:restoredTop sz="95691" autoAdjust="0"/>
  </p:normalViewPr>
  <p:slideViewPr>
    <p:cSldViewPr snapToGrid="0">
      <p:cViewPr>
        <p:scale>
          <a:sx n="108" d="100"/>
          <a:sy n="108" d="100"/>
        </p:scale>
        <p:origin x="-1452" y="-114"/>
      </p:cViewPr>
      <p:guideLst>
        <p:guide orient="horz" pos="436"/>
        <p:guide orient="horz" pos="935"/>
        <p:guide pos="4905"/>
        <p:guide pos="9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4503"/>
        <p:guide pos="31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275402" cy="714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43" tIns="69002" rIns="138043" bIns="69002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588628" y="0"/>
            <a:ext cx="4275402" cy="714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43" tIns="69002" rIns="138043" bIns="69002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69863" y="1071563"/>
            <a:ext cx="9526587" cy="5360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86632" y="6790333"/>
            <a:ext cx="7893050" cy="6432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43" tIns="69002" rIns="138043" bIns="69002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3578185"/>
            <a:ext cx="4275402" cy="714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43" tIns="69002" rIns="138043" bIns="69002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588628" y="13578185"/>
            <a:ext cx="4275402" cy="714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43" tIns="69002" rIns="138043" bIns="69002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s-ES" sz="18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‹Nº›</a:t>
            </a:fld>
            <a:endParaRPr lang="es-E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22153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69863" y="1071563"/>
            <a:ext cx="9526587" cy="5360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986632" y="6790333"/>
            <a:ext cx="7893050" cy="6432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43" tIns="69002" rIns="138043" bIns="6900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2" name="Google Shape;82;p1:notes"/>
          <p:cNvSpPr txBox="1">
            <a:spLocks noGrp="1"/>
          </p:cNvSpPr>
          <p:nvPr>
            <p:ph type="sldNum" idx="12"/>
          </p:nvPr>
        </p:nvSpPr>
        <p:spPr>
          <a:xfrm>
            <a:off x="5588628" y="13578185"/>
            <a:ext cx="4275402" cy="714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43" tIns="69002" rIns="138043" bIns="69002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s-ES"/>
              <a:pPr algn="r">
                <a:buSzPts val="1400"/>
              </a:pPr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3:notes"/>
          <p:cNvSpPr txBox="1">
            <a:spLocks noGrp="1"/>
          </p:cNvSpPr>
          <p:nvPr>
            <p:ph type="body" idx="1"/>
          </p:nvPr>
        </p:nvSpPr>
        <p:spPr>
          <a:xfrm>
            <a:off x="986632" y="6790333"/>
            <a:ext cx="7893050" cy="6432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43" tIns="69002" rIns="138043" bIns="6900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606" name="Google Shape;60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69863" y="1071563"/>
            <a:ext cx="9526587" cy="5360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694606" y="3861048"/>
            <a:ext cx="1097121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eño personalizado">
  <p:cSld name="1_Diseño personalizado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1630710" y="188640"/>
            <a:ext cx="5112568" cy="854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1342678" y="2060848"/>
            <a:ext cx="10585176" cy="331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eño personalizado">
  <p:cSld name="1_Diseño personalizado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eño personalizado">
  <p:cSld name="1_Diseño personalizado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>
            <a:spLocks noGrp="1"/>
          </p:cNvSpPr>
          <p:nvPr>
            <p:ph type="title"/>
          </p:nvPr>
        </p:nvSpPr>
        <p:spPr>
          <a:xfrm>
            <a:off x="694606" y="629816"/>
            <a:ext cx="5112568" cy="854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694606" y="1988840"/>
            <a:ext cx="10585176" cy="331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7.png"/><Relationship Id="rId5" Type="http://schemas.openxmlformats.org/officeDocument/2006/relationships/image" Target="../media/image13.png"/><Relationship Id="rId10" Type="http://schemas.openxmlformats.org/officeDocument/2006/relationships/image" Target="../media/image6.png"/><Relationship Id="rId4" Type="http://schemas.openxmlformats.org/officeDocument/2006/relationships/image" Target="../media/image12.png"/><Relationship Id="rId9" Type="http://schemas.openxmlformats.org/officeDocument/2006/relationships/image" Target="../media/image17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-32622" y="-59816"/>
            <a:ext cx="12281512" cy="6942447"/>
            <a:chOff x="-32622" y="-59816"/>
            <a:chExt cx="12281512" cy="6942447"/>
          </a:xfrm>
        </p:grpSpPr>
        <p:pic>
          <p:nvPicPr>
            <p:cNvPr id="11" name="Google Shape;11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32622" y="-59816"/>
              <a:ext cx="12255656" cy="40770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12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575676" y="1124744"/>
              <a:ext cx="1090772" cy="72008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" name="Google Shape;13;p1"/>
            <p:cNvGrpSpPr/>
            <p:nvPr/>
          </p:nvGrpSpPr>
          <p:grpSpPr>
            <a:xfrm>
              <a:off x="-6766" y="6189687"/>
              <a:ext cx="12255656" cy="692944"/>
              <a:chOff x="-6766" y="6189687"/>
              <a:chExt cx="12255656" cy="692944"/>
            </a:xfrm>
          </p:grpSpPr>
          <p:pic>
            <p:nvPicPr>
              <p:cNvPr id="14" name="Google Shape;14;p1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-6766" y="6189687"/>
                <a:ext cx="12255656" cy="69294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Google Shape;15;p1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11130124" y="6321086"/>
                <a:ext cx="908306" cy="45720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" name="Google Shape;16;p1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118542" y="6241375"/>
                <a:ext cx="1538957" cy="6166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7" name="Google Shape;17;p1"/>
            <p:cNvPicPr preferRelativeResize="0"/>
            <p:nvPr/>
          </p:nvPicPr>
          <p:blipFill rotWithShape="1">
            <a:blip r:embed="rId8">
              <a:alphaModFix/>
            </a:blip>
            <a:srcRect l="6116" t="-14092"/>
            <a:stretch/>
          </p:blipFill>
          <p:spPr>
            <a:xfrm>
              <a:off x="8876726" y="6321086"/>
              <a:ext cx="1799448" cy="3463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8;p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759502" y="6383636"/>
              <a:ext cx="114187" cy="34636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3"/>
          <p:cNvPicPr preferRelativeResize="0"/>
          <p:nvPr/>
        </p:nvPicPr>
        <p:blipFill rotWithShape="1">
          <a:blip r:embed="rId4">
            <a:alphaModFix/>
          </a:blip>
          <a:srcRect l="22178" r="15982"/>
          <a:stretch/>
        </p:blipFill>
        <p:spPr>
          <a:xfrm>
            <a:off x="-25474" y="-43898"/>
            <a:ext cx="1030324" cy="6930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321" y="476672"/>
            <a:ext cx="822309" cy="506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>
            <a:off x="-342624" y="4970286"/>
            <a:ext cx="1538957" cy="61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86694" y="1052736"/>
            <a:ext cx="10179050" cy="53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" name="Google Shape;26;p3"/>
          <p:cNvGrpSpPr/>
          <p:nvPr/>
        </p:nvGrpSpPr>
        <p:grpSpPr>
          <a:xfrm>
            <a:off x="11842030" y="3400146"/>
            <a:ext cx="345157" cy="648072"/>
            <a:chOff x="7488050" y="2892288"/>
            <a:chExt cx="258901" cy="648072"/>
          </a:xfrm>
        </p:grpSpPr>
        <p:sp>
          <p:nvSpPr>
            <p:cNvPr id="27" name="Google Shape;27;p3"/>
            <p:cNvSpPr/>
            <p:nvPr/>
          </p:nvSpPr>
          <p:spPr>
            <a:xfrm>
              <a:off x="7488050" y="2892288"/>
              <a:ext cx="256034" cy="21602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7490909" y="3108312"/>
              <a:ext cx="256034" cy="21602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7490917" y="3324336"/>
              <a:ext cx="256034" cy="216024"/>
            </a:xfrm>
            <a:prstGeom prst="rect">
              <a:avLst/>
            </a:prstGeom>
            <a:solidFill>
              <a:srgbClr val="0636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8"/>
          <p:cNvPicPr preferRelativeResize="0"/>
          <p:nvPr/>
        </p:nvPicPr>
        <p:blipFill rotWithShape="1">
          <a:blip r:embed="rId3">
            <a:alphaModFix/>
          </a:blip>
          <a:srcRect l="1005" t="-2666" r="1310" b="3207"/>
          <a:stretch/>
        </p:blipFill>
        <p:spPr>
          <a:xfrm>
            <a:off x="0" y="2636912"/>
            <a:ext cx="12207972" cy="4291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306" y="5690200"/>
            <a:ext cx="2914566" cy="116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47734" y="6049237"/>
            <a:ext cx="1167930" cy="587884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8"/>
          <p:cNvSpPr txBox="1"/>
          <p:nvPr/>
        </p:nvSpPr>
        <p:spPr>
          <a:xfrm>
            <a:off x="3059284" y="1244571"/>
            <a:ext cx="57793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¡Muchas gracias!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" name="Google Shape;43;p8"/>
          <p:cNvGrpSpPr/>
          <p:nvPr/>
        </p:nvGrpSpPr>
        <p:grpSpPr>
          <a:xfrm>
            <a:off x="1630710" y="2344500"/>
            <a:ext cx="8466919" cy="1171220"/>
            <a:chOff x="2476636" y="3809373"/>
            <a:chExt cx="8466919" cy="1171220"/>
          </a:xfrm>
        </p:grpSpPr>
        <p:sp>
          <p:nvSpPr>
            <p:cNvPr id="44" name="Google Shape;44;p8"/>
            <p:cNvSpPr/>
            <p:nvPr/>
          </p:nvSpPr>
          <p:spPr>
            <a:xfrm>
              <a:off x="2476636" y="3869076"/>
              <a:ext cx="5509711" cy="108336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8"/>
            <p:cNvSpPr txBox="1"/>
            <p:nvPr/>
          </p:nvSpPr>
          <p:spPr>
            <a:xfrm>
              <a:off x="5146101" y="3893992"/>
              <a:ext cx="2864100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ES" sz="1200" b="1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Naciones Unidas e/ Centeno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ES" sz="1200" b="1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Fernando de la Mora - Zona Norte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ES" sz="1200" b="1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Tel.: (595-21) 677 920/1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ES" sz="1200" b="1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info@ine.gov.py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ES" sz="1200" b="1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www.ine.gov.py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6" name="Google Shape;46;p8"/>
            <p:cNvCxnSpPr/>
            <p:nvPr/>
          </p:nvCxnSpPr>
          <p:spPr>
            <a:xfrm>
              <a:off x="5059241" y="3887152"/>
              <a:ext cx="0" cy="1037533"/>
            </a:xfrm>
            <a:prstGeom prst="straightConnector1">
              <a:avLst/>
            </a:prstGeom>
            <a:noFill/>
            <a:ln w="12700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7" name="Google Shape;47;p8"/>
            <p:cNvCxnSpPr/>
            <p:nvPr/>
          </p:nvCxnSpPr>
          <p:spPr>
            <a:xfrm>
              <a:off x="8064628" y="3892016"/>
              <a:ext cx="0" cy="1037533"/>
            </a:xfrm>
            <a:prstGeom prst="straightConnector1">
              <a:avLst/>
            </a:prstGeom>
            <a:noFill/>
            <a:ln w="12700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48" name="Google Shape;48;p8"/>
            <p:cNvGrpSpPr/>
            <p:nvPr/>
          </p:nvGrpSpPr>
          <p:grpSpPr>
            <a:xfrm>
              <a:off x="8253857" y="4518928"/>
              <a:ext cx="2689698" cy="461665"/>
              <a:chOff x="8482519" y="6206247"/>
              <a:chExt cx="2689698" cy="461665"/>
            </a:xfrm>
          </p:grpSpPr>
          <p:pic>
            <p:nvPicPr>
              <p:cNvPr id="49" name="Google Shape;49;p8" descr="youtube.png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482519" y="6284069"/>
                <a:ext cx="344243" cy="32570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0" name="Google Shape;50;p8"/>
              <p:cNvSpPr txBox="1"/>
              <p:nvPr/>
            </p:nvSpPr>
            <p:spPr>
              <a:xfrm>
                <a:off x="8837579" y="6206247"/>
                <a:ext cx="233463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s-ES" sz="1200" b="1" i="0" u="none" strike="noStrike" cap="none">
                    <a:solidFill>
                      <a:srgbClr val="002060"/>
                    </a:solidFill>
                    <a:latin typeface="Arial"/>
                    <a:ea typeface="Arial"/>
                    <a:cs typeface="Arial"/>
                    <a:sym typeface="Arial"/>
                  </a:rPr>
                  <a:t>Instituto Nacional de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s-ES" sz="1200" b="1" i="0" u="none" strike="noStrike" cap="none">
                    <a:solidFill>
                      <a:srgbClr val="002060"/>
                    </a:solidFill>
                    <a:latin typeface="Arial"/>
                    <a:ea typeface="Arial"/>
                    <a:cs typeface="Arial"/>
                    <a:sym typeface="Arial"/>
                  </a:rPr>
                  <a:t>Estadística - INE Paraguay</a:t>
                </a:r>
                <a:endParaRPr sz="1400" b="1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" name="Google Shape;51;p8"/>
            <p:cNvGrpSpPr/>
            <p:nvPr/>
          </p:nvGrpSpPr>
          <p:grpSpPr>
            <a:xfrm>
              <a:off x="8276177" y="3809373"/>
              <a:ext cx="2545783" cy="461665"/>
              <a:chOff x="8504839" y="5472372"/>
              <a:chExt cx="2545783" cy="461665"/>
            </a:xfrm>
          </p:grpSpPr>
          <p:pic>
            <p:nvPicPr>
              <p:cNvPr id="52" name="Google Shape;52;p8" descr="facebook.png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8504839" y="5561479"/>
                <a:ext cx="318148" cy="29457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3" name="Google Shape;53;p8"/>
              <p:cNvSpPr txBox="1"/>
              <p:nvPr/>
            </p:nvSpPr>
            <p:spPr>
              <a:xfrm>
                <a:off x="8824704" y="5472372"/>
                <a:ext cx="222591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s-ES" sz="1200" b="1" i="0" u="none" strike="noStrike" cap="none">
                    <a:solidFill>
                      <a:srgbClr val="002060"/>
                    </a:solidFill>
                    <a:latin typeface="Arial"/>
                    <a:ea typeface="Arial"/>
                    <a:cs typeface="Arial"/>
                    <a:sym typeface="Arial"/>
                  </a:rPr>
                  <a:t>Instituto Nacional de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s-ES" sz="1200" b="1" i="0" u="none" strike="noStrike" cap="none">
                    <a:solidFill>
                      <a:srgbClr val="002060"/>
                    </a:solidFill>
                    <a:latin typeface="Arial"/>
                    <a:ea typeface="Arial"/>
                    <a:cs typeface="Arial"/>
                    <a:sym typeface="Arial"/>
                  </a:rPr>
                  <a:t>Estadística – Paraguay</a:t>
                </a:r>
                <a:endParaRPr sz="1400" b="1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" name="Google Shape;54;p8"/>
            <p:cNvGrpSpPr/>
            <p:nvPr/>
          </p:nvGrpSpPr>
          <p:grpSpPr>
            <a:xfrm>
              <a:off x="8292602" y="4245498"/>
              <a:ext cx="2548813" cy="276999"/>
              <a:chOff x="8521264" y="5889041"/>
              <a:chExt cx="2548813" cy="276999"/>
            </a:xfrm>
          </p:grpSpPr>
          <p:pic>
            <p:nvPicPr>
              <p:cNvPr id="55" name="Google Shape;55;p8" descr="twiter.png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8521264" y="5936505"/>
                <a:ext cx="287362" cy="21624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6" name="Google Shape;56;p8"/>
              <p:cNvSpPr txBox="1"/>
              <p:nvPr/>
            </p:nvSpPr>
            <p:spPr>
              <a:xfrm>
                <a:off x="8827851" y="5889041"/>
                <a:ext cx="2242226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s-ES" sz="1200" b="1" i="0" u="none" strike="noStrike" cap="none">
                    <a:solidFill>
                      <a:srgbClr val="002060"/>
                    </a:solidFill>
                    <a:latin typeface="Arial"/>
                    <a:ea typeface="Arial"/>
                    <a:cs typeface="Arial"/>
                    <a:sym typeface="Arial"/>
                  </a:rPr>
                  <a:t>@INE_Paraguay</a:t>
                </a:r>
                <a:endParaRPr sz="1400" b="1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7" name="Google Shape;57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422459" y="2394911"/>
            <a:ext cx="1566431" cy="10340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" name="Google Shape;58;p8"/>
          <p:cNvGrpSpPr/>
          <p:nvPr/>
        </p:nvGrpSpPr>
        <p:grpSpPr>
          <a:xfrm>
            <a:off x="8111431" y="6112346"/>
            <a:ext cx="2232248" cy="461666"/>
            <a:chOff x="8930310" y="6166779"/>
            <a:chExt cx="1916672" cy="408917"/>
          </a:xfrm>
        </p:grpSpPr>
        <p:pic>
          <p:nvPicPr>
            <p:cNvPr id="59" name="Google Shape;59;p8"/>
            <p:cNvPicPr preferRelativeResize="0"/>
            <p:nvPr/>
          </p:nvPicPr>
          <p:blipFill rotWithShape="1">
            <a:blip r:embed="rId10">
              <a:alphaModFix/>
            </a:blip>
            <a:srcRect l="6116" t="-14092"/>
            <a:stretch/>
          </p:blipFill>
          <p:spPr>
            <a:xfrm>
              <a:off x="9047534" y="6166779"/>
              <a:ext cx="1799448" cy="3463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8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8930310" y="6229329"/>
              <a:ext cx="114187" cy="34636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10"/>
          <p:cNvGrpSpPr/>
          <p:nvPr/>
        </p:nvGrpSpPr>
        <p:grpSpPr>
          <a:xfrm>
            <a:off x="820134" y="899393"/>
            <a:ext cx="10616691" cy="398318"/>
            <a:chOff x="590388" y="383946"/>
            <a:chExt cx="7963563" cy="398318"/>
          </a:xfrm>
        </p:grpSpPr>
        <p:cxnSp>
          <p:nvCxnSpPr>
            <p:cNvPr id="64" name="Google Shape;64;p10"/>
            <p:cNvCxnSpPr/>
            <p:nvPr/>
          </p:nvCxnSpPr>
          <p:spPr>
            <a:xfrm>
              <a:off x="4883651" y="549109"/>
              <a:ext cx="3670300" cy="0"/>
            </a:xfrm>
            <a:prstGeom prst="straightConnector1">
              <a:avLst/>
            </a:prstGeom>
            <a:noFill/>
            <a:ln w="19050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65" name="Google Shape;65;p10"/>
            <p:cNvPicPr preferRelativeResize="0"/>
            <p:nvPr/>
          </p:nvPicPr>
          <p:blipFill rotWithShape="1">
            <a:blip r:embed="rId3">
              <a:alphaModFix/>
            </a:blip>
            <a:srcRect l="6414" t="3959" r="16365" b="35367"/>
            <a:stretch/>
          </p:blipFill>
          <p:spPr>
            <a:xfrm>
              <a:off x="4382488" y="383946"/>
              <a:ext cx="364588" cy="39831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6" name="Google Shape;66;p10"/>
            <p:cNvCxnSpPr/>
            <p:nvPr/>
          </p:nvCxnSpPr>
          <p:spPr>
            <a:xfrm>
              <a:off x="590388" y="548680"/>
              <a:ext cx="3600400" cy="0"/>
            </a:xfrm>
            <a:prstGeom prst="straightConnector1">
              <a:avLst/>
            </a:prstGeom>
            <a:noFill/>
            <a:ln w="19050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67" name="Google Shape;67;p10"/>
          <p:cNvGrpSpPr/>
          <p:nvPr/>
        </p:nvGrpSpPr>
        <p:grpSpPr>
          <a:xfrm>
            <a:off x="719309" y="5791079"/>
            <a:ext cx="10820961" cy="673561"/>
            <a:chOff x="719309" y="5791079"/>
            <a:chExt cx="10820961" cy="673561"/>
          </a:xfrm>
        </p:grpSpPr>
        <p:grpSp>
          <p:nvGrpSpPr>
            <p:cNvPr id="68" name="Google Shape;68;p10"/>
            <p:cNvGrpSpPr/>
            <p:nvPr/>
          </p:nvGrpSpPr>
          <p:grpSpPr>
            <a:xfrm>
              <a:off x="6605515" y="5791079"/>
              <a:ext cx="4934755" cy="673561"/>
              <a:chOff x="6609924" y="5777046"/>
              <a:chExt cx="5011179" cy="667513"/>
            </a:xfrm>
          </p:grpSpPr>
          <p:pic>
            <p:nvPicPr>
              <p:cNvPr id="69" name="Google Shape;69;p10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9410851" y="5967360"/>
                <a:ext cx="2210252" cy="34164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0" name="Google Shape;70;p10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6609924" y="5777046"/>
                <a:ext cx="2599949" cy="66751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71" name="Google Shape;71;p10"/>
            <p:cNvCxnSpPr/>
            <p:nvPr/>
          </p:nvCxnSpPr>
          <p:spPr>
            <a:xfrm>
              <a:off x="719309" y="6128044"/>
              <a:ext cx="5663892" cy="0"/>
            </a:xfrm>
            <a:prstGeom prst="straightConnector1">
              <a:avLst/>
            </a:prstGeom>
            <a:noFill/>
            <a:ln w="19050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72" name="Google Shape;72;p10"/>
          <p:cNvGrpSpPr/>
          <p:nvPr/>
        </p:nvGrpSpPr>
        <p:grpSpPr>
          <a:xfrm>
            <a:off x="11852033" y="3068960"/>
            <a:ext cx="345157" cy="648072"/>
            <a:chOff x="7488050" y="2892288"/>
            <a:chExt cx="258901" cy="648072"/>
          </a:xfrm>
        </p:grpSpPr>
        <p:sp>
          <p:nvSpPr>
            <p:cNvPr id="73" name="Google Shape;73;p10"/>
            <p:cNvSpPr/>
            <p:nvPr/>
          </p:nvSpPr>
          <p:spPr>
            <a:xfrm>
              <a:off x="7488050" y="2892288"/>
              <a:ext cx="256034" cy="21602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10"/>
            <p:cNvSpPr/>
            <p:nvPr/>
          </p:nvSpPr>
          <p:spPr>
            <a:xfrm>
              <a:off x="7490909" y="3108312"/>
              <a:ext cx="256034" cy="21602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10"/>
            <p:cNvSpPr/>
            <p:nvPr/>
          </p:nvSpPr>
          <p:spPr>
            <a:xfrm>
              <a:off x="7490917" y="3324336"/>
              <a:ext cx="256034" cy="216024"/>
            </a:xfrm>
            <a:prstGeom prst="rect">
              <a:avLst/>
            </a:prstGeom>
            <a:solidFill>
              <a:srgbClr val="0636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>
            <a:off x="2064774" y="2852867"/>
            <a:ext cx="8800449" cy="1649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lang="es-ES" dirty="0" smtClean="0">
                <a:latin typeface="Gotha"/>
                <a:sym typeface="Arial"/>
              </a:rPr>
              <a:t>Conferencia de Prensa </a:t>
            </a:r>
            <a:br>
              <a:rPr lang="es-ES" dirty="0" smtClean="0">
                <a:latin typeface="Gotha"/>
                <a:sym typeface="Arial"/>
              </a:rPr>
            </a:br>
            <a:r>
              <a:rPr lang="es-ES" dirty="0" smtClean="0">
                <a:latin typeface="Gotha"/>
                <a:sym typeface="Arial"/>
              </a:rPr>
              <a:t>CNPV2022</a:t>
            </a:r>
            <a:r>
              <a:rPr lang="es-MX" sz="2000" dirty="0">
                <a:latin typeface="Gotha"/>
                <a:cs typeface="Segoe UI" panose="020B0502040204020203" pitchFamily="34" charset="0"/>
                <a:sym typeface="Arial"/>
              </a:rPr>
              <a:t/>
            </a:r>
            <a:br>
              <a:rPr lang="es-MX" sz="2000" dirty="0">
                <a:latin typeface="Gotha"/>
                <a:cs typeface="Segoe UI" panose="020B0502040204020203" pitchFamily="34" charset="0"/>
                <a:sym typeface="Arial"/>
              </a:rPr>
            </a:br>
            <a:endParaRPr sz="2400" dirty="0">
              <a:latin typeface="Gotha"/>
              <a:sym typeface="Arial"/>
            </a:endParaRPr>
          </a:p>
        </p:txBody>
      </p:sp>
      <p:sp>
        <p:nvSpPr>
          <p:cNvPr id="85" name="Google Shape;85;p12"/>
          <p:cNvSpPr/>
          <p:nvPr/>
        </p:nvSpPr>
        <p:spPr>
          <a:xfrm>
            <a:off x="-18288" y="5688559"/>
            <a:ext cx="12190413" cy="662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 dirty="0">
                <a:solidFill>
                  <a:srgbClr val="002060"/>
                </a:solidFill>
                <a:latin typeface="Gotha"/>
                <a:sym typeface="Arial"/>
              </a:rPr>
              <a:t>República del Paraguay</a:t>
            </a:r>
            <a:endParaRPr sz="1400" b="0" i="0" u="none" strike="noStrike" cap="none" dirty="0">
              <a:solidFill>
                <a:srgbClr val="000000"/>
              </a:solidFill>
              <a:latin typeface="Gotha"/>
              <a:sym typeface="Arial"/>
            </a:endParaRPr>
          </a:p>
        </p:txBody>
      </p:sp>
      <p:sp>
        <p:nvSpPr>
          <p:cNvPr id="4" name="CuadroTexto 6">
            <a:extLst>
              <a:ext uri="{FF2B5EF4-FFF2-40B4-BE49-F238E27FC236}">
                <a16:creationId xmlns="" xmlns:a16="http://schemas.microsoft.com/office/drawing/2014/main" id="{F8358E2C-264D-403B-BE47-3B3952CC7D4D}"/>
              </a:ext>
            </a:extLst>
          </p:cNvPr>
          <p:cNvSpPr txBox="1"/>
          <p:nvPr/>
        </p:nvSpPr>
        <p:spPr>
          <a:xfrm>
            <a:off x="4556270" y="4763003"/>
            <a:ext cx="30064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s-ES" sz="1400" i="1" dirty="0">
                <a:latin typeface="Gotha"/>
                <a:ea typeface="+mj-ea"/>
                <a:cs typeface="+mj-cs"/>
              </a:rPr>
              <a:t>Lic. Iván Ojeda A.</a:t>
            </a:r>
          </a:p>
          <a:p>
            <a:pPr algn="ctr">
              <a:spcBef>
                <a:spcPct val="0"/>
              </a:spcBef>
            </a:pPr>
            <a:r>
              <a:rPr lang="es-ES" sz="1400" i="1" dirty="0">
                <a:latin typeface="Gotha"/>
                <a:ea typeface="+mj-ea"/>
                <a:cs typeface="+mj-cs"/>
              </a:rPr>
              <a:t>Director Nacional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553978" y="454116"/>
            <a:ext cx="10303055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s-ES" sz="1600" b="1" dirty="0" smtClean="0">
                <a:latin typeface="Gotha"/>
                <a:ea typeface="Calibri" panose="020F0502020204030204" pitchFamily="34" charset="0"/>
                <a:cs typeface="Times New Roman" panose="02020603050405020304" pitchFamily="18" charset="0"/>
              </a:rPr>
              <a:t>PAIS. COBERTURA PRELIMINAR URBANA</a:t>
            </a:r>
            <a:endParaRPr lang="en-US" sz="1600" b="1" dirty="0">
              <a:latin typeface="Gotha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668507" y="6375490"/>
            <a:ext cx="69204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FUENTE: Reporte preliminar de resúmenes transmitidos por la estructura censal de campo al 9 de noviembre de 2022.</a:t>
            </a:r>
          </a:p>
        </p:txBody>
      </p:sp>
      <p:pic>
        <p:nvPicPr>
          <p:cNvPr id="8" name="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" t="33793" b="33104"/>
          <a:stretch/>
        </p:blipFill>
        <p:spPr>
          <a:xfrm>
            <a:off x="1558925" y="1260624"/>
            <a:ext cx="3331597" cy="113669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3889" y="1484313"/>
            <a:ext cx="6285521" cy="438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54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F5EB9074-3212-4853-9824-0C86E7DE9D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333" y="1296055"/>
            <a:ext cx="3419785" cy="368384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</p:pic>
      <p:sp>
        <p:nvSpPr>
          <p:cNvPr id="2" name="Rectángulo 1"/>
          <p:cNvSpPr/>
          <p:nvPr/>
        </p:nvSpPr>
        <p:spPr>
          <a:xfrm>
            <a:off x="1553978" y="454116"/>
            <a:ext cx="10303055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s-ES" sz="1600" b="1" dirty="0" smtClean="0">
                <a:latin typeface="Gotha"/>
                <a:ea typeface="Calibri" panose="020F0502020204030204" pitchFamily="34" charset="0"/>
                <a:cs typeface="Times New Roman" panose="02020603050405020304" pitchFamily="18" charset="0"/>
              </a:rPr>
              <a:t>COBERTURA PRELIMINAR URBANA POR DEPARTAMENTO</a:t>
            </a:r>
            <a:endParaRPr lang="en-US" sz="1600" b="1" dirty="0">
              <a:latin typeface="Gotha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553978" y="6407021"/>
            <a:ext cx="69204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FUENTE: Reporte preliminar de resúmenes transmitidos por la estructura censal de campo al 9 de noviembre de 2022.</a:t>
            </a:r>
          </a:p>
        </p:txBody>
      </p:sp>
      <p:pic>
        <p:nvPicPr>
          <p:cNvPr id="13" name="9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" t="33793" b="33104"/>
          <a:stretch/>
        </p:blipFill>
        <p:spPr>
          <a:xfrm>
            <a:off x="10042529" y="6063643"/>
            <a:ext cx="2012851" cy="68675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626" y="1165186"/>
            <a:ext cx="10699407" cy="536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58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512520" y="533937"/>
            <a:ext cx="961808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s-ES" sz="2000" b="1" dirty="0" smtClean="0">
                <a:latin typeface="Gotha"/>
                <a:ea typeface="Calibri" panose="020F0502020204030204" pitchFamily="34" charset="0"/>
                <a:cs typeface="Times New Roman" panose="02020603050405020304" pitchFamily="18" charset="0"/>
              </a:rPr>
              <a:t>PLAN </a:t>
            </a:r>
            <a:r>
              <a:rPr lang="es-ES" sz="2000" b="1" smtClean="0">
                <a:latin typeface="Gotha"/>
                <a:ea typeface="Calibri" panose="020F0502020204030204" pitchFamily="34" charset="0"/>
                <a:cs typeface="Times New Roman" panose="02020603050405020304" pitchFamily="18" charset="0"/>
              </a:rPr>
              <a:t>DE RECUPERACION</a:t>
            </a:r>
            <a:endParaRPr lang="en-US" sz="2000" b="1" dirty="0">
              <a:latin typeface="Gotha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512520" y="1250405"/>
            <a:ext cx="100523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>
                <a:latin typeface="Gotha"/>
              </a:rPr>
              <a:t>80% de los reclamos al 178 provienen de los lugares ya identificados con falta de cobertura a ser visitados o recuperados desde la fecha.</a:t>
            </a:r>
          </a:p>
        </p:txBody>
      </p:sp>
      <p:grpSp>
        <p:nvGrpSpPr>
          <p:cNvPr id="18" name="Grupo 17"/>
          <p:cNvGrpSpPr/>
          <p:nvPr/>
        </p:nvGrpSpPr>
        <p:grpSpPr>
          <a:xfrm>
            <a:off x="2034055" y="2599814"/>
            <a:ext cx="2549556" cy="2745272"/>
            <a:chOff x="1512520" y="3216618"/>
            <a:chExt cx="2549556" cy="2745272"/>
          </a:xfrm>
        </p:grpSpPr>
        <p:pic>
          <p:nvPicPr>
            <p:cNvPr id="7" name="9 Imagen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5" t="33793" b="33104"/>
            <a:stretch/>
          </p:blipFill>
          <p:spPr>
            <a:xfrm>
              <a:off x="1512520" y="5092019"/>
              <a:ext cx="2549556" cy="869871"/>
            </a:xfrm>
            <a:prstGeom prst="rect">
              <a:avLst/>
            </a:prstGeom>
          </p:spPr>
        </p:pic>
        <p:grpSp>
          <p:nvGrpSpPr>
            <p:cNvPr id="8" name="Grupo 48"/>
            <p:cNvGrpSpPr/>
            <p:nvPr/>
          </p:nvGrpSpPr>
          <p:grpSpPr>
            <a:xfrm>
              <a:off x="2143356" y="3216618"/>
              <a:ext cx="1186626" cy="1294041"/>
              <a:chOff x="9051813" y="1428922"/>
              <a:chExt cx="2573078" cy="3480584"/>
            </a:xfrm>
          </p:grpSpPr>
          <p:grpSp>
            <p:nvGrpSpPr>
              <p:cNvPr id="9" name="Grupo 49"/>
              <p:cNvGrpSpPr/>
              <p:nvPr/>
            </p:nvGrpSpPr>
            <p:grpSpPr>
              <a:xfrm>
                <a:off x="9051813" y="1428922"/>
                <a:ext cx="2573078" cy="3480584"/>
                <a:chOff x="2219263" y="1815996"/>
                <a:chExt cx="1523875" cy="1981870"/>
              </a:xfrm>
            </p:grpSpPr>
            <p:pic>
              <p:nvPicPr>
                <p:cNvPr id="11" name="Imagen 51">
                  <a:extLst>
                    <a:ext uri="{FF2B5EF4-FFF2-40B4-BE49-F238E27FC236}">
                      <a16:creationId xmlns="" xmlns:a16="http://schemas.microsoft.com/office/drawing/2014/main" id="{0C6F7B63-982A-4923-A403-27798C8E9D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61698" y="2052693"/>
                  <a:ext cx="881440" cy="1745173"/>
                </a:xfrm>
                <a:prstGeom prst="rect">
                  <a:avLst/>
                </a:prstGeom>
              </p:spPr>
            </p:pic>
            <p:pic>
              <p:nvPicPr>
                <p:cNvPr id="12" name="Imagen 52">
                  <a:extLst>
                    <a:ext uri="{FF2B5EF4-FFF2-40B4-BE49-F238E27FC236}">
                      <a16:creationId xmlns="" xmlns:a16="http://schemas.microsoft.com/office/drawing/2014/main" id="{49EDCC4A-2830-4CF9-B8F4-DE647A3170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19263" y="1815996"/>
                  <a:ext cx="655779" cy="1586229"/>
                </a:xfrm>
                <a:prstGeom prst="rect">
                  <a:avLst/>
                </a:prstGeom>
              </p:spPr>
            </p:pic>
          </p:grpSp>
          <p:pic>
            <p:nvPicPr>
              <p:cNvPr id="10" name="Google Shape;360;p21"/>
              <p:cNvPicPr preferRelativeResize="0"/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</a:extLst>
              </a:blip>
              <a:srcRect/>
              <a:stretch/>
            </p:blipFill>
            <p:spPr>
              <a:xfrm rot="20085223">
                <a:off x="9918593" y="2743880"/>
                <a:ext cx="527817" cy="889240"/>
              </a:xfrm>
              <a:prstGeom prst="rect">
                <a:avLst/>
              </a:prstGeom>
            </p:spPr>
          </p:pic>
        </p:grpSp>
        <p:sp>
          <p:nvSpPr>
            <p:cNvPr id="16" name="Rectángulo 15"/>
            <p:cNvSpPr/>
            <p:nvPr/>
          </p:nvSpPr>
          <p:spPr>
            <a:xfrm>
              <a:off x="1512520" y="4510659"/>
              <a:ext cx="244829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1800" b="1" dirty="0" smtClean="0"/>
                <a:t>762 </a:t>
              </a:r>
              <a:r>
                <a:rPr lang="es-ES" sz="1800" b="1" dirty="0"/>
                <a:t>jefes zonales y funcionarios del </a:t>
              </a:r>
              <a:r>
                <a:rPr lang="es-ES" sz="1800" b="1" dirty="0" smtClean="0"/>
                <a:t>INE</a:t>
              </a:r>
              <a:endParaRPr lang="es-ES" sz="1800" b="1" dirty="0"/>
            </a:p>
          </p:txBody>
        </p:sp>
      </p:grpSp>
      <p:sp>
        <p:nvSpPr>
          <p:cNvPr id="17" name="Rectángulo 16"/>
          <p:cNvSpPr/>
          <p:nvPr/>
        </p:nvSpPr>
        <p:spPr>
          <a:xfrm>
            <a:off x="6508376" y="2754363"/>
            <a:ext cx="48224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latin typeface="Gotha"/>
              </a:rPr>
              <a:t>Asunción: </a:t>
            </a:r>
            <a:r>
              <a:rPr lang="es-ES" dirty="0">
                <a:latin typeface="Gotha"/>
              </a:rPr>
              <a:t>25 equipos conformados por 6 personas (1 Supervisor y 5 Censistas) para cubrir los barrios. Se deben recuperar alrededor de 35.000 viviendas.</a:t>
            </a:r>
          </a:p>
          <a:p>
            <a:endParaRPr lang="es-ES" b="1" dirty="0" smtClean="0">
              <a:latin typeface="Gotha"/>
            </a:endParaRPr>
          </a:p>
          <a:p>
            <a:r>
              <a:rPr lang="es-ES" b="1" dirty="0" smtClean="0">
                <a:latin typeface="Gotha"/>
              </a:rPr>
              <a:t>Dpto. Central – Área Urbana: </a:t>
            </a:r>
            <a:r>
              <a:rPr lang="es-ES" dirty="0">
                <a:latin typeface="Gotha"/>
              </a:rPr>
              <a:t>85 equipos conformados por 6 personas  (1 Supervisor y 5 Censistas) para cubrir barrios. Se deben recuperar alrededor de 144.000 viviendas.</a:t>
            </a:r>
          </a:p>
          <a:p>
            <a:endParaRPr lang="es-ES" b="1" dirty="0" smtClean="0">
              <a:latin typeface="Gotha"/>
            </a:endParaRPr>
          </a:p>
          <a:p>
            <a:r>
              <a:rPr lang="es-ES" b="1" dirty="0" smtClean="0">
                <a:latin typeface="Gotha"/>
              </a:rPr>
              <a:t>Ciudad </a:t>
            </a:r>
            <a:r>
              <a:rPr lang="es-ES" b="1" dirty="0">
                <a:latin typeface="Gotha"/>
              </a:rPr>
              <a:t>del Este: </a:t>
            </a:r>
            <a:r>
              <a:rPr lang="es-ES" dirty="0">
                <a:latin typeface="Gotha"/>
              </a:rPr>
              <a:t>17 equipos conformados por 6 personas. Se deben recuperar alrededor de 28.000 viviendas.</a:t>
            </a:r>
          </a:p>
        </p:txBody>
      </p:sp>
    </p:spTree>
    <p:extLst>
      <p:ext uri="{BB962C8B-B14F-4D97-AF65-F5344CB8AC3E}">
        <p14:creationId xmlns:p14="http://schemas.microsoft.com/office/powerpoint/2010/main" val="2210952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rtad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erpo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spedid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iseño personalizado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3288</TotalTime>
  <Words>180</Words>
  <Application>Microsoft Office PowerPoint</Application>
  <PresentationFormat>Personalizado</PresentationFormat>
  <Paragraphs>17</Paragraphs>
  <Slides>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portada</vt:lpstr>
      <vt:lpstr>cuerpo</vt:lpstr>
      <vt:lpstr>despedida</vt:lpstr>
      <vt:lpstr>Diseño personalizado</vt:lpstr>
      <vt:lpstr>Conferencia de Prensa  CNPV2022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Censo Nacional de Población y Viviendas  2022</dc:title>
  <dc:creator>Nelly Acosta</dc:creator>
  <cp:lastModifiedBy>Nelly Acosta</cp:lastModifiedBy>
  <cp:revision>344</cp:revision>
  <cp:lastPrinted>2022-12-09T14:12:40Z</cp:lastPrinted>
  <dcterms:modified xsi:type="dcterms:W3CDTF">2022-12-22T11:33:29Z</dcterms:modified>
</cp:coreProperties>
</file>